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2"/>
  </p:notesMasterIdLst>
  <p:sldIdLst>
    <p:sldId id="261" r:id="rId2"/>
    <p:sldId id="264" r:id="rId3"/>
    <p:sldId id="263" r:id="rId4"/>
    <p:sldId id="266" r:id="rId5"/>
    <p:sldId id="267" r:id="rId6"/>
    <p:sldId id="289" r:id="rId7"/>
    <p:sldId id="270" r:id="rId8"/>
    <p:sldId id="271" r:id="rId9"/>
    <p:sldId id="288" r:id="rId10"/>
    <p:sldId id="273" r:id="rId11"/>
    <p:sldId id="274" r:id="rId12"/>
    <p:sldId id="287" r:id="rId13"/>
    <p:sldId id="276" r:id="rId14"/>
    <p:sldId id="286" r:id="rId15"/>
    <p:sldId id="280" r:id="rId16"/>
    <p:sldId id="285" r:id="rId17"/>
    <p:sldId id="293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6" autoAdjust="0"/>
    <p:restoredTop sz="94660"/>
  </p:normalViewPr>
  <p:slideViewPr>
    <p:cSldViewPr>
      <p:cViewPr varScale="1">
        <p:scale>
          <a:sx n="83" d="100"/>
          <a:sy n="83" d="100"/>
        </p:scale>
        <p:origin x="134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5654C1-435B-441F-8501-1B92360C401C}" type="datetimeFigureOut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DB515B-3B40-4490-BC9E-547AE13A25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1D61-E273-47CA-9288-CEB901EB44ED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1472-C147-4954-BABB-E623DDC86D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7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0F9DD-16A1-43ED-B897-FE2D39B20F03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3FE9-4138-4D2C-80CD-708D3EFE8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DAFF-69CC-48C2-828E-E1F7C45368A8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FD4B-7323-4D50-BA85-E496FCA879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3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86142-F21A-4A56-B7C3-473621C2B3CF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3F0BB-49BB-48D9-9177-8A0E52650C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9" grpId="0" build="p" autoUpdateAnimBg="0" advAuto="0"/>
      <p:bldP spid="11" grpId="0" build="p" autoUpdateAnimBg="0" advAuto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DCEF-02C0-4C0B-BD45-C84BE65192E1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C1D6-0A90-410B-B697-9B23CEDA5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9497B-495B-4CBE-A343-1A43EC5CA424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B263-6A1E-49E7-A3AF-F4D34960D6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9C37-D0DB-4183-9A3D-F6F123B80208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131F6-21A2-4D6A-AE65-7F1FF8BCCE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5E563-2273-4F25-B479-650137920BBB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FD7E-EC13-4E52-A947-B67F8303EA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22" grpId="0" autoUpdateAnimBg="0"/>
      <p:bldP spid="3" grpId="0" build="p" autoUpdateAnimBg="0" advAuto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FE72C-03DA-4F22-9045-6D8DDB830F02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9EEBC-2070-4559-8130-F242FBF0E4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build="p" autoUpdateAnimBg="0" advAuto="0"/>
      <p:bldP spid="3" grpId="0" build="p" autoUpdateAnimBg="0" advAuto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0E030-6DA3-4208-89B3-4BE4D37847DA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FBE4E-38A0-43C9-9EBD-2BDD9418A1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5CAB7DB-7D82-4B41-ABC4-18B0FF65BD6C}" type="datetime1">
              <a:rPr lang="cs-CZ"/>
              <a:pPr>
                <a:defRPr/>
              </a:pPr>
              <a:t>03.04.2020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F700E4A-9AC4-4AEB-BE3E-A653CD7E5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9" r:id="rId4"/>
    <p:sldLayoutId id="2147483778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0CDE51-18E5-4768-94B4-34E87B1DAC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3184384"/>
            <a:ext cx="8229600" cy="125272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THERE IS - THERE ARE</a:t>
            </a:r>
            <a:endParaRPr lang="cs-CZ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AD07F1-A3E2-4D96-8271-AA4C498B48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916238" y="19986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shower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bathroom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435600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084888" y="1985963"/>
            <a:ext cx="18780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7429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572000" y="1989138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79388" y="436562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basin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880350" y="436562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138738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bathroom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4473575" y="4365625"/>
            <a:ext cx="6651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2595563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808163" y="4365625"/>
            <a:ext cx="74295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061200" y="4365625"/>
            <a:ext cx="776288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71600" y="292494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shower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bathroom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19672" y="522920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basin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bathroom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3872 0.126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9896 0.1267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1E3859-5AD4-4C59-B2E6-8007C982F8D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50825" y="198437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fireplace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953375" y="198437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210175" y="1984375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bathroom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91050" y="1984375"/>
            <a:ext cx="574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667000" y="1984375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879600" y="1984375"/>
            <a:ext cx="74295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dirty="0" err="1">
                <a:latin typeface="Calibri" panose="020F0502020204030204" pitchFamily="34" charset="0"/>
              </a:rPr>
              <a:t>isn‘t</a:t>
            </a:r>
            <a:endParaRPr lang="cs-CZ" sz="2200" dirty="0">
              <a:latin typeface="Calibri" panose="020F0502020204030204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134225" y="19843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944813" y="4292600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bath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027988" y="4279900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68275" y="4292600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bathroom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435600" y="428307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6084888" y="4279900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100263" y="4292600"/>
            <a:ext cx="8159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572000" y="42830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59632" y="2924944"/>
            <a:ext cx="664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isn‘t</a:t>
            </a:r>
            <a:r>
              <a:rPr lang="cs-CZ" dirty="0" smtClean="0"/>
              <a:t> a </a:t>
            </a:r>
            <a:r>
              <a:rPr lang="cs-CZ" dirty="0" err="1" smtClean="0"/>
              <a:t>fireplace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bathroom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47664" y="5373216"/>
            <a:ext cx="648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bath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bathroom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3872 0.1267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9896 0.126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BAA73E-E6CB-42C4-B606-078BAC90B1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3348038" y="19859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vases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bathroom</a:t>
            </a:r>
            <a:r>
              <a:rPr lang="cs-CZ" sz="2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878513" y="1985963"/>
            <a:ext cx="7096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dirty="0" err="1">
                <a:latin typeface="Calibri" panose="020F0502020204030204" pitchFamily="34" charset="0"/>
              </a:rPr>
              <a:t>two</a:t>
            </a:r>
            <a:endParaRPr lang="cs-CZ" sz="2200" dirty="0">
              <a:latin typeface="Calibri" panose="020F0502020204030204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659563" y="198596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Are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117633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103813" y="1985963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356100" y="3716338"/>
            <a:ext cx="11350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aren‘t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3284538" y="3716338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No,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2041525" y="3716338"/>
            <a:ext cx="11747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59632" y="299695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Are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vases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bathroom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11760" y="46531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No,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aren‘t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3811E-6 L -0.68906 0.115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62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7687E-6 L -0.08524 0.114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3811E-6 L -0.0316 0.115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6632 0.115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3811E-6 L 0.04913 0.1158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3811E-6 L -0.38576 0.115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66233 0.1140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8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5578E-6 L -0.16233 0.084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5578E-6 L 0.07083 0.0841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578E-6 L -0.06302 0.0841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3" grpId="0" animBg="1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83578C-7D4A-4815-83E6-9CF51081AEC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916238" y="19986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wardrobe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bedroom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435600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084888" y="1985963"/>
            <a:ext cx="18780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7429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572000" y="1989138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79388" y="436562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plant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7880350" y="436562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138738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bedroom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4473575" y="4365625"/>
            <a:ext cx="6651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2595563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808163" y="4365625"/>
            <a:ext cx="74295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061200" y="4365625"/>
            <a:ext cx="776288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87624" y="306896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wardrobe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bedroom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54452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plant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bedroom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3872 0.126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9896 0.1267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0AFC1C-6F58-4245-8DD0-1B981FA58B9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3276600" y="1985963"/>
            <a:ext cx="17557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microwaves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bedroom</a:t>
            </a:r>
            <a:r>
              <a:rPr lang="cs-CZ" sz="2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951538" y="1985963"/>
            <a:ext cx="6969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ten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732588" y="1985963"/>
            <a:ext cx="93503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Are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117633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103813" y="1985963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356100" y="3716338"/>
            <a:ext cx="11350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aren‘t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3284538" y="3716338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No,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2041525" y="3716338"/>
            <a:ext cx="11747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306896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Are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microwaves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bedroom</a:t>
            </a:r>
            <a:r>
              <a:rPr lang="cs-CZ" dirty="0"/>
              <a:t>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00263" y="4725144"/>
            <a:ext cx="434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No,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aren‘t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3811E-6 L -0.68906 0.115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62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7687E-6 L -0.08524 0.114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3811E-6 L -0.0316 0.115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6632 0.115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3811E-6 L 0.04913 0.1158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3811E-6 L -0.38576 0.115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66233 0.1140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8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5578E-6 L -0.16233 0.084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5578E-6 L 0.07083 0.0841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578E-6 L -0.06302 0.0841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3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7B02C2-80E7-4792-88E1-4E61DE42CAC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50825" y="198437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chairs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953375" y="198437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210175" y="1984375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hall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91050" y="1984375"/>
            <a:ext cx="574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latin typeface="Calibri" panose="020F0502020204030204" pitchFamily="34" charset="0"/>
              </a:rPr>
              <a:t>six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771775" y="1984375"/>
            <a:ext cx="17748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879600" y="1984375"/>
            <a:ext cx="8921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latin typeface="Calibri" panose="020F0502020204030204" pitchFamily="34" charset="0"/>
              </a:rPr>
              <a:t>aren‘t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134225" y="19843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944813" y="4292600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lamps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027988" y="4279900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68275" y="4292600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hall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346700" y="4283075"/>
            <a:ext cx="8032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two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149975" y="4279900"/>
            <a:ext cx="187801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100263" y="4292600"/>
            <a:ext cx="8159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are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4572000" y="42830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15616" y="278092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aren‘t</a:t>
            </a:r>
            <a:r>
              <a:rPr lang="cs-CZ" dirty="0" smtClean="0"/>
              <a:t> </a:t>
            </a:r>
            <a:r>
              <a:rPr lang="cs-CZ" dirty="0" err="1" smtClean="0"/>
              <a:t>six</a:t>
            </a:r>
            <a:r>
              <a:rPr lang="cs-CZ" dirty="0" smtClean="0"/>
              <a:t> </a:t>
            </a:r>
            <a:r>
              <a:rPr lang="cs-CZ" dirty="0" err="1" smtClean="0"/>
              <a:t>chairs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75656" y="515719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lamps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4653 0.1267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8316 0.126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22EF2B-4155-47DF-94AA-95BD7C179CC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3348038" y="19859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plant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hall</a:t>
            </a:r>
            <a:r>
              <a:rPr lang="cs-CZ" sz="2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011863" y="19859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659563" y="198596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117633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103813" y="1985963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356100" y="37163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3284538" y="3716338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Yes</a:t>
            </a:r>
            <a:r>
              <a:rPr lang="cs-CZ" sz="2400" dirty="0">
                <a:latin typeface="Calibri" panose="020F0502020204030204" pitchFamily="34" charset="0"/>
              </a:rPr>
              <a:t>,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2041525" y="3716338"/>
            <a:ext cx="11747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87624" y="28529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 plant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63688" y="486916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3811E-6 L -0.68906 0.115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62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7687E-6 L -0.08524 0.114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3811E-6 L -0.0316 0.115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6632 0.115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3811E-6 L 0.04913 0.1158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3811E-6 L -0.38576 0.115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66233 0.1140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8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5578E-6 L -0.16233 0.084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5578E-6 L 0.07083 0.0841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578E-6 L -0.06302 0.0841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3" grpId="0" animBg="1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CAC65A-6489-4DCD-8A9E-9665E0A9275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288" y="2708275"/>
            <a:ext cx="8229600" cy="1254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 smtClean="0">
                <a:solidFill>
                  <a:schemeClr val="tx2">
                    <a:lumMod val="75000"/>
                  </a:schemeClr>
                </a:solidFill>
              </a:rPr>
              <a:t>Questions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Vyber správnou variantu.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411A57-B2DD-450C-B33A-9B4534F79F1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36550" y="1593850"/>
            <a:ext cx="40909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fridge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in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kitchen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76825" y="1593850"/>
            <a:ext cx="23034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are.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76825" y="765175"/>
            <a:ext cx="35988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36488" y="2441898"/>
            <a:ext cx="35988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07988" y="4508500"/>
            <a:ext cx="40925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 table in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hall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19700" y="4508500"/>
            <a:ext cx="23050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219700" y="5300663"/>
            <a:ext cx="2016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table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isn´t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218275" y="3757689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76256" y="242093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Good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31520" y="3820363"/>
            <a:ext cx="100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Good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0474 -0.0965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-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316 0.113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11" grpId="0"/>
      <p:bldP spid="11" grpId="1"/>
      <p:bldP spid="12" grpId="0"/>
      <p:bldP spid="12" grpId="1"/>
      <p:bldP spid="13" grpId="0"/>
      <p:bldP spid="13" grpId="1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5E9DF2-0E69-4A8F-9C69-1C074F1063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14375" y="1585913"/>
            <a:ext cx="46497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Are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two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chairs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in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kitchen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67400" y="1585913"/>
            <a:ext cx="28082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are.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867400" y="765175"/>
            <a:ext cx="23050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aren‘t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867400" y="2420938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aren‘t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23875" y="4508500"/>
            <a:ext cx="40909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toilet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in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hall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43438" y="3687763"/>
            <a:ext cx="2305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aren‘t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43438" y="5300663"/>
            <a:ext cx="28082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isn´t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643438" y="4508500"/>
            <a:ext cx="3600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063880" y="246725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Good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11223" y="4554815"/>
            <a:ext cx="97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Good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11" grpId="0"/>
      <p:bldP spid="11" grpId="1"/>
      <p:bldP spid="12" grpId="0"/>
      <p:bldP spid="12" grpId="1"/>
      <p:bldP spid="13" grpId="0"/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Grammar</a:t>
            </a:r>
          </a:p>
        </p:txBody>
      </p:sp>
      <p:sp>
        <p:nvSpPr>
          <p:cNvPr id="18434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A359F6-C960-4E9E-A681-0E2A753BE24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grpSp>
        <p:nvGrpSpPr>
          <p:cNvPr id="19" name="Skupina 18"/>
          <p:cNvGrpSpPr>
            <a:grpSpLocks/>
          </p:cNvGrpSpPr>
          <p:nvPr/>
        </p:nvGrpSpPr>
        <p:grpSpPr bwMode="auto">
          <a:xfrm>
            <a:off x="468313" y="1885950"/>
            <a:ext cx="4037012" cy="463550"/>
            <a:chOff x="467544" y="1885474"/>
            <a:chExt cx="4037805" cy="463406"/>
          </a:xfrm>
        </p:grpSpPr>
        <p:sp>
          <p:nvSpPr>
            <p:cNvPr id="13" name="TextovéPole 12"/>
            <p:cNvSpPr txBox="1"/>
            <p:nvPr/>
          </p:nvSpPr>
          <p:spPr>
            <a:xfrm>
              <a:off x="467544" y="1885474"/>
              <a:ext cx="2664348" cy="4618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 err="1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</a:rPr>
                <a:t>There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b="1" dirty="0" err="1">
                  <a:solidFill>
                    <a:srgbClr val="7030A0"/>
                  </a:solidFill>
                  <a:latin typeface="Calibri" panose="020F0502020204030204" pitchFamily="34" charset="0"/>
                </a:rPr>
                <a:t>is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a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chair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2555516" y="1887062"/>
              <a:ext cx="1949833" cy="4618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in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kitchen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.</a:t>
              </a:r>
            </a:p>
          </p:txBody>
        </p:sp>
      </p:grpSp>
      <p:grpSp>
        <p:nvGrpSpPr>
          <p:cNvPr id="20" name="Skupina 19"/>
          <p:cNvGrpSpPr>
            <a:grpSpLocks/>
          </p:cNvGrpSpPr>
          <p:nvPr/>
        </p:nvGrpSpPr>
        <p:grpSpPr bwMode="auto">
          <a:xfrm>
            <a:off x="539750" y="2390775"/>
            <a:ext cx="4176713" cy="461963"/>
            <a:chOff x="539552" y="2391271"/>
            <a:chExt cx="4176464" cy="461665"/>
          </a:xfrm>
        </p:grpSpPr>
        <p:sp>
          <p:nvSpPr>
            <p:cNvPr id="16" name="TextovéPole 15"/>
            <p:cNvSpPr txBox="1"/>
            <p:nvPr/>
          </p:nvSpPr>
          <p:spPr>
            <a:xfrm>
              <a:off x="539552" y="2391271"/>
              <a:ext cx="1384217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V kuchyni</a:t>
              </a: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2052350" y="2391271"/>
              <a:ext cx="266366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je židle.</a:t>
              </a:r>
            </a:p>
          </p:txBody>
        </p:sp>
      </p:grpSp>
      <p:grpSp>
        <p:nvGrpSpPr>
          <p:cNvPr id="21" name="Skupina 20"/>
          <p:cNvGrpSpPr>
            <a:grpSpLocks/>
          </p:cNvGrpSpPr>
          <p:nvPr/>
        </p:nvGrpSpPr>
        <p:grpSpPr bwMode="auto">
          <a:xfrm>
            <a:off x="468313" y="3325813"/>
            <a:ext cx="4535487" cy="463550"/>
            <a:chOff x="467544" y="1885474"/>
            <a:chExt cx="4037805" cy="463406"/>
          </a:xfrm>
        </p:grpSpPr>
        <p:sp>
          <p:nvSpPr>
            <p:cNvPr id="22" name="TextovéPole 21"/>
            <p:cNvSpPr txBox="1"/>
            <p:nvPr/>
          </p:nvSpPr>
          <p:spPr>
            <a:xfrm>
              <a:off x="467544" y="1885474"/>
              <a:ext cx="2664075" cy="4618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 err="1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</a:rPr>
                <a:t>There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b="1" dirty="0" err="1">
                  <a:solidFill>
                    <a:srgbClr val="7030A0"/>
                  </a:solidFill>
                  <a:latin typeface="Calibri" panose="020F0502020204030204" pitchFamily="34" charset="0"/>
                </a:rPr>
                <a:t>isn‘t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a sofa </a:t>
              </a: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2556405" y="1887061"/>
              <a:ext cx="1948944" cy="46181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in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kitchen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.</a:t>
              </a:r>
            </a:p>
          </p:txBody>
        </p:sp>
      </p:grpSp>
      <p:grpSp>
        <p:nvGrpSpPr>
          <p:cNvPr id="24" name="Skupina 23"/>
          <p:cNvGrpSpPr>
            <a:grpSpLocks/>
          </p:cNvGrpSpPr>
          <p:nvPr/>
        </p:nvGrpSpPr>
        <p:grpSpPr bwMode="auto">
          <a:xfrm>
            <a:off x="539750" y="3830638"/>
            <a:ext cx="4176713" cy="461962"/>
            <a:chOff x="539552" y="2391271"/>
            <a:chExt cx="4176464" cy="461665"/>
          </a:xfrm>
        </p:grpSpPr>
        <p:sp>
          <p:nvSpPr>
            <p:cNvPr id="25" name="TextovéPole 24"/>
            <p:cNvSpPr txBox="1"/>
            <p:nvPr/>
          </p:nvSpPr>
          <p:spPr>
            <a:xfrm>
              <a:off x="539552" y="2391271"/>
              <a:ext cx="1384217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V kuchyni</a:t>
              </a: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2052350" y="2391271"/>
              <a:ext cx="266366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není gauč.</a:t>
              </a:r>
            </a:p>
          </p:txBody>
        </p:sp>
      </p:grpSp>
      <p:grpSp>
        <p:nvGrpSpPr>
          <p:cNvPr id="27" name="Skupina 26"/>
          <p:cNvGrpSpPr>
            <a:grpSpLocks/>
          </p:cNvGrpSpPr>
          <p:nvPr/>
        </p:nvGrpSpPr>
        <p:grpSpPr bwMode="auto">
          <a:xfrm>
            <a:off x="468313" y="4797425"/>
            <a:ext cx="4119562" cy="463550"/>
            <a:chOff x="467544" y="1883265"/>
            <a:chExt cx="3667606" cy="463874"/>
          </a:xfrm>
        </p:grpSpPr>
        <p:sp>
          <p:nvSpPr>
            <p:cNvPr id="28" name="TextovéPole 27"/>
            <p:cNvSpPr txBox="1"/>
            <p:nvPr/>
          </p:nvSpPr>
          <p:spPr>
            <a:xfrm>
              <a:off x="467544" y="1884854"/>
              <a:ext cx="2664138" cy="4622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 err="1">
                  <a:solidFill>
                    <a:srgbClr val="7030A0"/>
                  </a:solidFill>
                  <a:latin typeface="Calibri" panose="020F0502020204030204" pitchFamily="34" charset="0"/>
                </a:rPr>
                <a:t>Is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b="1" dirty="0" err="1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</a:rPr>
                <a:t>there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a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chair</a:t>
              </a:r>
              <a:endPara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2326080" y="1883265"/>
              <a:ext cx="1809070" cy="4622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in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kitchen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?</a:t>
              </a:r>
            </a:p>
          </p:txBody>
        </p:sp>
      </p:grpSp>
      <p:grpSp>
        <p:nvGrpSpPr>
          <p:cNvPr id="34" name="Skupina 33"/>
          <p:cNvGrpSpPr>
            <a:grpSpLocks/>
          </p:cNvGrpSpPr>
          <p:nvPr/>
        </p:nvGrpSpPr>
        <p:grpSpPr bwMode="auto">
          <a:xfrm>
            <a:off x="541338" y="5300663"/>
            <a:ext cx="3092450" cy="466725"/>
            <a:chOff x="539552" y="4619569"/>
            <a:chExt cx="3091756" cy="465615"/>
          </a:xfrm>
        </p:grpSpPr>
        <p:sp>
          <p:nvSpPr>
            <p:cNvPr id="31" name="TextovéPole 30"/>
            <p:cNvSpPr txBox="1"/>
            <p:nvPr/>
          </p:nvSpPr>
          <p:spPr>
            <a:xfrm>
              <a:off x="969667" y="4622736"/>
              <a:ext cx="1547466" cy="4624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</a:rPr>
                <a:t>v kuchyni</a:t>
              </a: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539552" y="4622736"/>
              <a:ext cx="1085606" cy="4624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</a:rPr>
                <a:t>Je </a:t>
              </a: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2553637" y="4619569"/>
              <a:ext cx="1077671" cy="4624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</a:rPr>
                <a:t>židle?</a:t>
              </a:r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5003800" y="4797425"/>
            <a:ext cx="18002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rgbClr val="7030A0"/>
                </a:solidFill>
                <a:latin typeface="Calibri" panose="020F0502020204030204" pitchFamily="34" charset="0"/>
              </a:rPr>
              <a:t>is</a:t>
            </a:r>
            <a:r>
              <a:rPr lang="cs-CZ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003800" y="5272088"/>
            <a:ext cx="21605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rgbClr val="7030A0"/>
                </a:solidFill>
                <a:latin typeface="Calibri" panose="020F0502020204030204" pitchFamily="34" charset="0"/>
              </a:rPr>
              <a:t>isn‘t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F10347-6D02-4E54-8B90-551750488CA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14313" y="1593850"/>
            <a:ext cx="38449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Are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cars 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garage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19700" y="1593850"/>
            <a:ext cx="23050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19700" y="765175"/>
            <a:ext cx="3600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219700" y="2420938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are.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0488" y="4508500"/>
            <a:ext cx="45529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a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bed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in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bathroom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19700" y="4508500"/>
            <a:ext cx="23050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219700" y="5300663"/>
            <a:ext cx="25923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aren‘t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219700" y="3716338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isn‘t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380312" y="2467253"/>
            <a:ext cx="122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Good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452531" y="3762653"/>
            <a:ext cx="1079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Good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3377E-6 L 0.00798 -0.1174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5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6.19796E-7 L 0.03159 0.1133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5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11" grpId="0"/>
      <p:bldP spid="11" grpId="1"/>
      <p:bldP spid="12" grpId="0"/>
      <p:bldP spid="12" grpId="1"/>
      <p:bldP spid="13" grpId="0"/>
      <p:bldP spid="13" grpId="1"/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Grammar</a:t>
            </a:r>
          </a:p>
        </p:txBody>
      </p:sp>
      <p:sp>
        <p:nvSpPr>
          <p:cNvPr id="19458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60B10D-FA0E-44BF-88E2-06954DBEC7E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grpSp>
        <p:nvGrpSpPr>
          <p:cNvPr id="5" name="Skupina 4"/>
          <p:cNvGrpSpPr>
            <a:grpSpLocks/>
          </p:cNvGrpSpPr>
          <p:nvPr/>
        </p:nvGrpSpPr>
        <p:grpSpPr bwMode="auto">
          <a:xfrm>
            <a:off x="468313" y="1885950"/>
            <a:ext cx="5399087" cy="463550"/>
            <a:chOff x="467544" y="1885474"/>
            <a:chExt cx="4148430" cy="463406"/>
          </a:xfrm>
        </p:grpSpPr>
        <p:sp>
          <p:nvSpPr>
            <p:cNvPr id="6" name="TextovéPole 5"/>
            <p:cNvSpPr txBox="1"/>
            <p:nvPr/>
          </p:nvSpPr>
          <p:spPr>
            <a:xfrm>
              <a:off x="467544" y="1885474"/>
              <a:ext cx="2663973" cy="4618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 err="1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</a:rPr>
                <a:t>There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b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are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two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chairs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66785" y="1887062"/>
              <a:ext cx="1949189" cy="4618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in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kitchen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.</a:t>
              </a:r>
            </a:p>
          </p:txBody>
        </p:sp>
      </p:grpSp>
      <p:grpSp>
        <p:nvGrpSpPr>
          <p:cNvPr id="8" name="Skupina 7"/>
          <p:cNvGrpSpPr>
            <a:grpSpLocks/>
          </p:cNvGrpSpPr>
          <p:nvPr/>
        </p:nvGrpSpPr>
        <p:grpSpPr bwMode="auto">
          <a:xfrm>
            <a:off x="539750" y="2390775"/>
            <a:ext cx="4103688" cy="461963"/>
            <a:chOff x="539552" y="2391271"/>
            <a:chExt cx="4104456" cy="461665"/>
          </a:xfrm>
        </p:grpSpPr>
        <p:sp>
          <p:nvSpPr>
            <p:cNvPr id="9" name="TextovéPole 8"/>
            <p:cNvSpPr txBox="1"/>
            <p:nvPr/>
          </p:nvSpPr>
          <p:spPr>
            <a:xfrm>
              <a:off x="539552" y="2391271"/>
              <a:ext cx="1382972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V kuchyni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979684" y="2391271"/>
              <a:ext cx="2664324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jsou dvě židle.</a:t>
              </a:r>
            </a:p>
          </p:txBody>
        </p:sp>
      </p:grpSp>
      <p:grpSp>
        <p:nvGrpSpPr>
          <p:cNvPr id="11" name="Skupina 10"/>
          <p:cNvGrpSpPr>
            <a:grpSpLocks/>
          </p:cNvGrpSpPr>
          <p:nvPr/>
        </p:nvGrpSpPr>
        <p:grpSpPr bwMode="auto">
          <a:xfrm>
            <a:off x="468313" y="3325813"/>
            <a:ext cx="5903912" cy="463550"/>
            <a:chOff x="467544" y="1885474"/>
            <a:chExt cx="3439612" cy="463406"/>
          </a:xfrm>
        </p:grpSpPr>
        <p:sp>
          <p:nvSpPr>
            <p:cNvPr id="12" name="TextovéPole 11"/>
            <p:cNvSpPr txBox="1"/>
            <p:nvPr/>
          </p:nvSpPr>
          <p:spPr>
            <a:xfrm>
              <a:off x="467544" y="1885474"/>
              <a:ext cx="2664566" cy="4618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 err="1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</a:rPr>
                <a:t>There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b="1" dirty="0" err="1">
                  <a:solidFill>
                    <a:srgbClr val="7030A0"/>
                  </a:solidFill>
                  <a:latin typeface="Calibri" panose="020F0502020204030204" pitchFamily="34" charset="0"/>
                </a:rPr>
                <a:t>aren‘t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two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armchairs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 </a:t>
              </a: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2555913" y="1887061"/>
              <a:ext cx="1351243" cy="46181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in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kitchen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.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539750" y="3830638"/>
            <a:ext cx="4103688" cy="461962"/>
            <a:chOff x="539552" y="2391271"/>
            <a:chExt cx="4104456" cy="461665"/>
          </a:xfrm>
        </p:grpSpPr>
        <p:sp>
          <p:nvSpPr>
            <p:cNvPr id="15" name="TextovéPole 14"/>
            <p:cNvSpPr txBox="1"/>
            <p:nvPr/>
          </p:nvSpPr>
          <p:spPr>
            <a:xfrm>
              <a:off x="539552" y="2391271"/>
              <a:ext cx="1382972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V kuchyni</a:t>
              </a: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1979684" y="2391271"/>
              <a:ext cx="2664324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nejsou dvě křesla.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468313" y="4797425"/>
            <a:ext cx="4751387" cy="463550"/>
            <a:chOff x="467544" y="1883265"/>
            <a:chExt cx="3351256" cy="463874"/>
          </a:xfrm>
        </p:grpSpPr>
        <p:sp>
          <p:nvSpPr>
            <p:cNvPr id="18" name="TextovéPole 17"/>
            <p:cNvSpPr txBox="1"/>
            <p:nvPr/>
          </p:nvSpPr>
          <p:spPr>
            <a:xfrm>
              <a:off x="467544" y="1884854"/>
              <a:ext cx="2663761" cy="4622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Are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b="1" dirty="0" err="1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</a:rPr>
                <a:t>there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two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chairs</a:t>
              </a:r>
              <a:endPara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2376629" y="1883265"/>
              <a:ext cx="1442171" cy="4622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in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cs-CZ" sz="2400" dirty="0" err="1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kitchen</a:t>
              </a: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?</a:t>
              </a:r>
            </a:p>
          </p:txBody>
        </p:sp>
      </p:grpSp>
      <p:grpSp>
        <p:nvGrpSpPr>
          <p:cNvPr id="20" name="Skupina 19"/>
          <p:cNvGrpSpPr>
            <a:grpSpLocks/>
          </p:cNvGrpSpPr>
          <p:nvPr/>
        </p:nvGrpSpPr>
        <p:grpSpPr bwMode="auto">
          <a:xfrm>
            <a:off x="539750" y="5305425"/>
            <a:ext cx="4176713" cy="461963"/>
            <a:chOff x="539552" y="4623519"/>
            <a:chExt cx="2411386" cy="461665"/>
          </a:xfrm>
        </p:grpSpPr>
        <p:sp>
          <p:nvSpPr>
            <p:cNvPr id="21" name="TextovéPole 20"/>
            <p:cNvSpPr txBox="1"/>
            <p:nvPr/>
          </p:nvSpPr>
          <p:spPr>
            <a:xfrm>
              <a:off x="948324" y="4623519"/>
              <a:ext cx="879867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v kuchyni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539552" y="4623519"/>
              <a:ext cx="108608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Jsou </a:t>
              </a: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1828191" y="4623519"/>
              <a:ext cx="1122747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</a:rPr>
                <a:t>dvě židle?</a:t>
              </a:r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5867400" y="4797425"/>
            <a:ext cx="21605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Yes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cs-CZ" sz="2400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are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867400" y="5272088"/>
            <a:ext cx="244951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No, </a:t>
            </a:r>
            <a:r>
              <a:rPr lang="cs-CZ" sz="2400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rgbClr val="7030A0"/>
                </a:solidFill>
                <a:latin typeface="Calibri" panose="020F0502020204030204" pitchFamily="34" charset="0"/>
              </a:rPr>
              <a:t>aren</a:t>
            </a:r>
            <a:r>
              <a:rPr lang="cs-CZ" sz="2400" dirty="0" err="1">
                <a:solidFill>
                  <a:srgbClr val="7030A0"/>
                </a:solidFill>
                <a:latin typeface="Calibri" panose="020F0502020204030204" pitchFamily="34" charset="0"/>
              </a:rPr>
              <a:t>´t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43B4A3-8088-4C1D-9F5D-8FEE7B061EC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916238" y="19986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TV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living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435600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084888" y="1985963"/>
            <a:ext cx="18780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7429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572000" y="1989138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79388" y="436562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table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7880350" y="436562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138738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living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4518025" y="43656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2595563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808163" y="4365625"/>
            <a:ext cx="74295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061200" y="4365625"/>
            <a:ext cx="776288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15616" y="3140968"/>
            <a:ext cx="684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TV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5733256"/>
            <a:ext cx="558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table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3872 0.126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9896 0.1267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9AE2C5-5A24-4945-A74C-D8141927F1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50825" y="198437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carpet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953375" y="198437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210175" y="1984375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living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91050" y="1984375"/>
            <a:ext cx="574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667000" y="1984375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879600" y="1984375"/>
            <a:ext cx="74295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134225" y="19843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962275" y="4279900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cooker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027988" y="4279900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68275" y="4292600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living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room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435600" y="428307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6084888" y="4279900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100263" y="4292600"/>
            <a:ext cx="8159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isn‘t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572000" y="42830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91680" y="306896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carpet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150" y="5661248"/>
            <a:ext cx="496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isn‘t</a:t>
            </a:r>
            <a:r>
              <a:rPr lang="cs-CZ" dirty="0" smtClean="0"/>
              <a:t> a </a:t>
            </a:r>
            <a:r>
              <a:rPr lang="cs-CZ" dirty="0" err="1" smtClean="0"/>
              <a:t>cooker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3872 0.1267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9896 0.126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8D4580-4E69-4502-A0A1-164AE306D1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3348038" y="19859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table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living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room</a:t>
            </a:r>
            <a:r>
              <a:rPr lang="cs-CZ" sz="2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011863" y="19859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659563" y="198596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117633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103813" y="1985963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356100" y="3716338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3284538" y="3716338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Yes</a:t>
            </a:r>
            <a:r>
              <a:rPr lang="cs-CZ" sz="2400" dirty="0">
                <a:latin typeface="Calibri" panose="020F0502020204030204" pitchFamily="34" charset="0"/>
              </a:rPr>
              <a:t>,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2041525" y="3716338"/>
            <a:ext cx="11747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403648" y="314096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/>
              <a:t> </a:t>
            </a:r>
            <a:r>
              <a:rPr lang="cs-CZ" dirty="0" smtClean="0"/>
              <a:t>a table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17577" y="484645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3811E-6 L -0.68906 0.115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62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7687E-6 L -0.08524 0.114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3811E-6 L -0.0316 0.115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6632 0.115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3811E-6 L 0.04913 0.1158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3811E-6 L -0.38576 0.115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66233 0.1140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8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5578E-6 L -0.16233 0.084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5578E-6 L 0.07083 0.0841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578E-6 L -0.06302 0.0841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3" grpId="0" animBg="1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69544C-7724-4984-BCD2-D683AA0899C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916238" y="19986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cupboard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kitchen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435600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084888" y="1985963"/>
            <a:ext cx="18780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7429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572000" y="1989138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79388" y="436562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chairs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880350" y="436562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138738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kitchen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4473575" y="4365625"/>
            <a:ext cx="6651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latin typeface="Calibri" panose="020F0502020204030204" pitchFamily="34" charset="0"/>
              </a:rPr>
              <a:t>two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595563" y="4365625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808163" y="4365625"/>
            <a:ext cx="74295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are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7061200" y="4365625"/>
            <a:ext cx="776288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31640" y="299695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cupboard</a:t>
            </a:r>
            <a:r>
              <a:rPr lang="cs-CZ" dirty="0" smtClean="0"/>
              <a:t> </a:t>
            </a:r>
            <a:r>
              <a:rPr lang="cs-CZ" dirty="0" err="1" smtClean="0"/>
              <a:t>ín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63713" y="5805264"/>
            <a:ext cx="561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chairs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3872 0.126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9896 0.1267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88E108-1054-4BFB-91B6-BE9212F918A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50825" y="1984375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sofa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953375" y="1984375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210175" y="1984375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kitchen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91050" y="1984375"/>
            <a:ext cx="574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667000" y="1984375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879600" y="1984375"/>
            <a:ext cx="74295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dirty="0" err="1">
                <a:latin typeface="Calibri" panose="020F0502020204030204" pitchFamily="34" charset="0"/>
              </a:rPr>
              <a:t>isn‘t</a:t>
            </a:r>
            <a:endParaRPr lang="cs-CZ" sz="2200" dirty="0">
              <a:latin typeface="Calibri" panose="020F0502020204030204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134225" y="19843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962275" y="4279900"/>
            <a:ext cx="15843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cooker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027988" y="4279900"/>
            <a:ext cx="9398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68275" y="4292600"/>
            <a:ext cx="18796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kitchen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435600" y="428307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6084888" y="4279900"/>
            <a:ext cx="187801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100263" y="4292600"/>
            <a:ext cx="8159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is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572000" y="4283075"/>
            <a:ext cx="774700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3068960"/>
            <a:ext cx="5514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isn‘t</a:t>
            </a:r>
            <a:r>
              <a:rPr lang="cs-CZ" dirty="0" smtClean="0"/>
              <a:t> a sofa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5589240"/>
            <a:ext cx="547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cooker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7077E-6 L -0.27239 0.1267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0.01754 0.1267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7 L 0.33872 0.1267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7077E-6 L -0.32674 0.126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-0.13351 0.1267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7077E-6 L -0.19896 0.126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7077E-6 L 0.16597 0.1267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3811E-6 L -0.654 0.1369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687E-6 L -0.01441 0.1350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97687E-6 L 0.03923 0.1350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4271 0.136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6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272E-6 L 0.13872 0.1364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272E-6 L -0.29913 0.1364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70955 0.135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xfrm>
            <a:off x="3760788" y="7334250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0A31E-1BF2-4D80-81BA-84D856EECE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3348038" y="1985963"/>
            <a:ext cx="15843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chairs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8027988" y="1985963"/>
            <a:ext cx="939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in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68275" y="1998663"/>
            <a:ext cx="1879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kitchen</a:t>
            </a:r>
            <a:r>
              <a:rPr lang="cs-CZ" sz="2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878513" y="1985963"/>
            <a:ext cx="7096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latin typeface="Calibri" panose="020F0502020204030204" pitchFamily="34" charset="0"/>
              </a:rPr>
              <a:t>two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659563" y="198596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Are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2100263" y="1998663"/>
            <a:ext cx="117633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103813" y="1985963"/>
            <a:ext cx="7747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356100" y="3716338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alibri" panose="020F0502020204030204" pitchFamily="34" charset="0"/>
              </a:rPr>
              <a:t>are.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3284538" y="3716338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Yes</a:t>
            </a:r>
            <a:r>
              <a:rPr lang="cs-CZ" sz="2400" dirty="0">
                <a:latin typeface="Calibri" panose="020F0502020204030204" pitchFamily="34" charset="0"/>
              </a:rPr>
              <a:t>,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2041525" y="3716338"/>
            <a:ext cx="11747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latin typeface="Calibri" panose="020F0502020204030204" pitchFamily="34" charset="0"/>
              </a:rPr>
              <a:t>there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288" y="692150"/>
            <a:ext cx="331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Make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sentences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63688" y="306896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Are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chairs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00263" y="4653136"/>
            <a:ext cx="300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there</a:t>
            </a:r>
            <a:r>
              <a:rPr lang="cs-CZ" dirty="0" smtClean="0"/>
              <a:t> are.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3811E-6 L -0.68906 0.115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62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7687E-6 L -0.08524 0.114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3811E-6 L -0.0316 0.115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3811E-6 L -0.36632 0.115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3811E-6 L 0.04913 0.1158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3811E-6 L -0.38576 0.115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7687E-6 L 0.66233 0.1140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8" y="5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5578E-6 L -0.16233 0.084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5578E-6 L 0.07083 0.0841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578E-6 L -0.06302 0.0841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4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3" grpId="0" animBg="1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881</TotalTime>
  <Words>726</Words>
  <Application>Microsoft Office PowerPoint</Application>
  <PresentationFormat>Předvádění na obrazovce (4:3)</PresentationFormat>
  <Paragraphs>285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Candara</vt:lpstr>
      <vt:lpstr>Symbol</vt:lpstr>
      <vt:lpstr>Vlnění</vt:lpstr>
      <vt:lpstr>THERE IS - THERE ARE</vt:lpstr>
      <vt:lpstr>Grammar</vt:lpstr>
      <vt:lpstr>Grammar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Questions Vyber správnou variantu.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 Bílá Třemešná, okres Trutnov</dc:title>
  <dc:creator>Lukáš Bohánský</dc:creator>
  <cp:lastModifiedBy>Andrea Valová</cp:lastModifiedBy>
  <cp:revision>70</cp:revision>
  <dcterms:created xsi:type="dcterms:W3CDTF">2013-05-10T12:01:16Z</dcterms:created>
  <dcterms:modified xsi:type="dcterms:W3CDTF">2020-04-03T06:58:58Z</dcterms:modified>
</cp:coreProperties>
</file>