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4" r:id="rId5"/>
    <p:sldId id="262" r:id="rId6"/>
    <p:sldId id="269" r:id="rId7"/>
    <p:sldId id="263" r:id="rId8"/>
    <p:sldId id="265" r:id="rId9"/>
    <p:sldId id="268" r:id="rId10"/>
    <p:sldId id="25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391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43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90C08C-CBF5-4032-AAD6-75E355CC4ABF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23507C-66EF-4123-ACED-A95E7BA34C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7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9B0817-6D9E-4F00-B264-A60B23AD8BA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92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2D11A4-04BA-4B59-9896-874ECF84AE5A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E889B47-E97D-41E6-A057-CC42758FCE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FA79-D000-4A0A-A47D-5BF9A0ED01CA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71BED-1A61-4C63-B177-EBCE4361BD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ADFF44-C21E-45B1-88A4-6D88A73C3031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5D8C2C-C189-4A7A-A8B3-E3B2C651B9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35DB5-043F-423A-B91B-43024953A344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1BB0-8AD8-459E-8B9E-0190BB6B7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AB57B9C-82EE-4CDA-80CC-F90841843B61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7E1BE4-493B-4654-BBAA-CA0C4D3F95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885E-9CB3-4D69-B9D0-EC743F58B89C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7DC5-9A57-4D98-96E8-1DC29A7A8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A709-5A4F-430E-B0D0-AF4FEFB84AD3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E1BC2-5EB3-4933-950B-7473E6825D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1BDC9-5E8B-494E-88F4-ACF24E5C52F6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926E-BBC1-4B38-B1A6-3C2260577A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80C0-1857-4614-B8D4-D111E432CF96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88B9F-1519-4305-AC0A-40029D652D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82C6-7669-433E-B8BB-20A8ADAE90F8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796BD-F3C1-40B3-9764-7071AC6C08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E41BB7-2A1F-4D50-94A7-6B7096452931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2905AE-8EC6-4D91-8376-A9A3E99EDC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487106E-6F7B-4C7C-89F4-C205EFC5B7A8}" type="datetimeFigureOut">
              <a:rPr lang="cs-CZ"/>
              <a:pPr>
                <a:defRPr/>
              </a:pPr>
              <a:t>26.10.2018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81A9A-8B78-4724-8C07-6F3482F06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/>
              <a:t>Present</a:t>
            </a:r>
            <a:r>
              <a:rPr lang="cs-CZ" dirty="0"/>
              <a:t> SIMPLE </a:t>
            </a:r>
            <a:r>
              <a:rPr lang="cs-CZ" dirty="0" smtClean="0"/>
              <a:t>3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27650" name="Podnadpis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cs-CZ" smtClean="0"/>
              <a:t>Project 2</a:t>
            </a:r>
          </a:p>
          <a:p>
            <a:pPr>
              <a:buFont typeface="Arial" charset="0"/>
              <a:buNone/>
            </a:pPr>
            <a:endParaRPr lang="cs-CZ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kern="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</a:rPr>
              <a:t>Shrňme si znalosti - odpověz: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7272808" cy="1961093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448956"/>
                <a:gridCol w="1159165"/>
                <a:gridCol w="1231613"/>
                <a:gridCol w="1376509"/>
                <a:gridCol w="2056565"/>
              </a:tblGrid>
              <a:tr h="64505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TÁZACÍ VÝRAZ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POMOCNÉ SLOVESO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PODMĚT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VÝZNAMOVÉ SLOVESO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ZBYTEK VĚTY</a:t>
                      </a:r>
                      <a:endParaRPr lang="cs-CZ" sz="1600" dirty="0"/>
                    </a:p>
                  </a:txBody>
                  <a:tcPr/>
                </a:tc>
              </a:tr>
              <a:tr h="43868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What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colour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you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like</a:t>
                      </a:r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---</a:t>
                      </a:r>
                      <a:endParaRPr lang="cs-CZ" dirty="0"/>
                    </a:p>
                  </a:txBody>
                  <a:tcPr/>
                </a:tc>
              </a:tr>
              <a:tr h="438681">
                <a:tc>
                  <a:txBody>
                    <a:bodyPr/>
                    <a:lstStyle/>
                    <a:p>
                      <a:r>
                        <a:rPr lang="cs-CZ" dirty="0" smtClean="0"/>
                        <a:t>---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your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mum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 </a:t>
                      </a:r>
                      <a:r>
                        <a:rPr lang="cs-CZ" dirty="0" err="1" smtClean="0"/>
                        <a:t>work</a:t>
                      </a:r>
                      <a:r>
                        <a:rPr lang="cs-CZ" dirty="0" smtClean="0"/>
                        <a:t> by bus?</a:t>
                      </a:r>
                      <a:endParaRPr lang="cs-CZ" dirty="0"/>
                    </a:p>
                  </a:txBody>
                  <a:tcPr/>
                </a:tc>
              </a:tr>
              <a:tr h="43868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Where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Liza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live?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---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539750" y="188913"/>
            <a:ext cx="8208963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950" y="3644900"/>
            <a:ext cx="431958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>
                <a:latin typeface="+mn-lt"/>
              </a:rPr>
              <a:t>Jaký tvar má pomocné sloveso do ve 3.os.č.j.?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>
                <a:latin typeface="+mn-lt"/>
              </a:rPr>
              <a:t>V jakém tvaru je </a:t>
            </a:r>
            <a:r>
              <a:rPr lang="cs-CZ" u="sng" dirty="0">
                <a:latin typeface="+mn-lt"/>
              </a:rPr>
              <a:t>významové sloveso               </a:t>
            </a:r>
            <a:r>
              <a:rPr lang="cs-CZ" dirty="0">
                <a:latin typeface="+mn-lt"/>
              </a:rPr>
              <a:t>po slovese </a:t>
            </a:r>
            <a:r>
              <a:rPr lang="cs-CZ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does</a:t>
            </a:r>
            <a:r>
              <a:rPr lang="cs-CZ" dirty="0">
                <a:latin typeface="+mn-lt"/>
              </a:rPr>
              <a:t>?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>
                <a:latin typeface="+mn-lt"/>
              </a:rPr>
              <a:t>Co může stát před pomocným slovesem?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>
                <a:latin typeface="+mn-lt"/>
              </a:rPr>
              <a:t>Najdeme ho tam vždy?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>
                <a:latin typeface="+mn-lt"/>
              </a:rPr>
              <a:t>Je tázací výraz jen jedno slovo?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284663" y="3644900"/>
            <a:ext cx="42481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Does</a:t>
            </a:r>
            <a:r>
              <a:rPr lang="cs-CZ" dirty="0">
                <a:latin typeface="+mn-lt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>
                <a:latin typeface="+mn-lt"/>
              </a:rPr>
              <a:t>V základním (bez koncovky –s).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>
                <a:latin typeface="+mn-lt"/>
              </a:rPr>
              <a:t>Tázací výraz.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cs-CZ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>
                <a:latin typeface="+mn-lt"/>
              </a:rPr>
              <a:t>Ne, jen v otázkách doplňovacích.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cs-CZ" dirty="0">
                <a:latin typeface="+mn-lt"/>
              </a:rPr>
              <a:t>Ne, může se skládat z více slov.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Porovnejte kladnou větu s otázkou. Čím se liší?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0608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I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play </a:t>
            </a:r>
            <a:r>
              <a:rPr lang="cs-CZ" dirty="0" err="1" smtClean="0"/>
              <a:t>football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I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go </a:t>
            </a:r>
            <a:r>
              <a:rPr lang="cs-CZ" dirty="0" smtClean="0"/>
              <a:t>to </a:t>
            </a:r>
            <a:r>
              <a:rPr lang="cs-CZ" dirty="0" err="1" smtClean="0"/>
              <a:t>school</a:t>
            </a:r>
            <a:r>
              <a:rPr lang="cs-CZ" dirty="0" smtClean="0"/>
              <a:t> by bus.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like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smtClean="0"/>
              <a:t>pizza.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speak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very </a:t>
            </a:r>
            <a:r>
              <a:rPr lang="cs-CZ" dirty="0" err="1" smtClean="0"/>
              <a:t>well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play </a:t>
            </a:r>
            <a:r>
              <a:rPr lang="cs-CZ" dirty="0" err="1" smtClean="0"/>
              <a:t>football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go </a:t>
            </a:r>
            <a:r>
              <a:rPr lang="cs-CZ" dirty="0" smtClean="0"/>
              <a:t>to </a:t>
            </a:r>
            <a:r>
              <a:rPr lang="cs-CZ" dirty="0" err="1" smtClean="0"/>
              <a:t>school</a:t>
            </a:r>
            <a:r>
              <a:rPr lang="cs-CZ" dirty="0" smtClean="0"/>
              <a:t> by bus?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like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smtClean="0"/>
              <a:t>pizza?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speak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well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850" y="5773738"/>
            <a:ext cx="79930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Otázka má na začátku pomocné sloveso 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do</a:t>
            </a:r>
            <a:r>
              <a:rPr lang="cs-CZ" dirty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Utvořte 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/>
              <a:t>play </a:t>
            </a:r>
            <a:r>
              <a:rPr lang="cs-CZ" dirty="0" err="1"/>
              <a:t>tennis</a:t>
            </a:r>
            <a:r>
              <a:rPr lang="cs-CZ" dirty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speak</a:t>
            </a:r>
            <a:r>
              <a:rPr lang="cs-CZ" dirty="0"/>
              <a:t> </a:t>
            </a:r>
            <a:r>
              <a:rPr lang="cs-CZ" dirty="0" err="1"/>
              <a:t>Spanish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sports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Boys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PE on </a:t>
            </a:r>
            <a:r>
              <a:rPr lang="cs-CZ" dirty="0" err="1"/>
              <a:t>Mondays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My </a:t>
            </a:r>
            <a:r>
              <a:rPr lang="cs-CZ" dirty="0" err="1"/>
              <a:t>parents</a:t>
            </a:r>
            <a:r>
              <a:rPr lang="cs-CZ" dirty="0"/>
              <a:t> start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6 </a:t>
            </a:r>
            <a:r>
              <a:rPr lang="cs-CZ" dirty="0" err="1"/>
              <a:t>o´clock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Children</a:t>
            </a:r>
            <a:r>
              <a:rPr lang="cs-CZ" dirty="0"/>
              <a:t> </a:t>
            </a:r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books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95738" y="1600200"/>
            <a:ext cx="3703637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>
                <a:solidFill>
                  <a:srgbClr val="FF0000"/>
                </a:solidFill>
              </a:rPr>
              <a:t>Do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play </a:t>
            </a:r>
            <a:r>
              <a:rPr lang="cs-CZ" dirty="0" err="1" smtClean="0"/>
              <a:t>tennis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>
                <a:solidFill>
                  <a:srgbClr val="FF0000"/>
                </a:solidFill>
              </a:rPr>
              <a:t>Do</a:t>
            </a:r>
            <a:r>
              <a:rPr lang="cs-CZ" dirty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Spanish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>
                <a:solidFill>
                  <a:srgbClr val="FF0000"/>
                </a:solidFill>
              </a:rPr>
              <a:t>Do</a:t>
            </a:r>
            <a:r>
              <a:rPr lang="cs-CZ" dirty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sports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>
                <a:solidFill>
                  <a:srgbClr val="FF0000"/>
                </a:solidFill>
              </a:rPr>
              <a:t>Do</a:t>
            </a:r>
            <a:r>
              <a:rPr lang="cs-CZ" dirty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PE on </a:t>
            </a:r>
            <a:r>
              <a:rPr lang="cs-CZ" dirty="0" err="1" smtClean="0"/>
              <a:t>Mondays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>
                <a:solidFill>
                  <a:srgbClr val="FF0000"/>
                </a:solidFill>
              </a:rPr>
              <a:t>Do</a:t>
            </a:r>
            <a:r>
              <a:rPr lang="cs-CZ" dirty="0"/>
              <a:t> </a:t>
            </a:r>
            <a:r>
              <a:rPr lang="cs-CZ" dirty="0" smtClean="0"/>
              <a:t>my </a:t>
            </a:r>
            <a:r>
              <a:rPr lang="cs-CZ" dirty="0" err="1" smtClean="0"/>
              <a:t>parents</a:t>
            </a:r>
            <a:r>
              <a:rPr lang="cs-CZ" dirty="0" smtClean="0"/>
              <a:t> start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6 </a:t>
            </a:r>
            <a:r>
              <a:rPr lang="cs-CZ" dirty="0" err="1" smtClean="0"/>
              <a:t>o´clock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>
                <a:solidFill>
                  <a:srgbClr val="FF0000"/>
                </a:solidFill>
              </a:rPr>
              <a:t>Do</a:t>
            </a:r>
            <a:r>
              <a:rPr lang="cs-CZ" dirty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42048" cy="122413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Utvoř otázky ve 3.os.č.j. dle vzoru:     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3521075" cy="424815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He </a:t>
            </a:r>
            <a:r>
              <a:rPr lang="cs-CZ" dirty="0" err="1" smtClean="0"/>
              <a:t>play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 </a:t>
            </a:r>
            <a:r>
              <a:rPr lang="cs-CZ" dirty="0" err="1"/>
              <a:t>tennis</a:t>
            </a:r>
            <a:r>
              <a:rPr lang="cs-CZ" dirty="0"/>
              <a:t>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err="1">
                <a:solidFill>
                  <a:srgbClr val="FF0000"/>
                </a:solidFill>
              </a:rPr>
              <a:t>s</a:t>
            </a:r>
            <a:r>
              <a:rPr lang="cs-CZ" dirty="0" smtClean="0"/>
              <a:t> </a:t>
            </a:r>
            <a:r>
              <a:rPr lang="cs-CZ" dirty="0" err="1" smtClean="0"/>
              <a:t>Spanish</a:t>
            </a:r>
            <a:r>
              <a:rPr lang="cs-CZ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John </a:t>
            </a:r>
            <a:r>
              <a:rPr lang="cs-CZ" dirty="0" err="1" smtClean="0"/>
              <a:t>like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r>
              <a:rPr lang="cs-CZ" dirty="0" smtClean="0"/>
              <a:t> </a:t>
            </a:r>
            <a:r>
              <a:rPr lang="cs-CZ" dirty="0" err="1"/>
              <a:t>sports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Laura ha</a:t>
            </a:r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/>
              <a:t> </a:t>
            </a:r>
            <a:r>
              <a:rPr lang="cs-CZ" dirty="0"/>
              <a:t>PE on </a:t>
            </a:r>
            <a:r>
              <a:rPr lang="cs-CZ" dirty="0" err="1"/>
              <a:t>Mondays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My </a:t>
            </a:r>
            <a:r>
              <a:rPr lang="cs-CZ" dirty="0" err="1" smtClean="0"/>
              <a:t>friend</a:t>
            </a:r>
            <a:r>
              <a:rPr lang="cs-CZ" dirty="0" smtClean="0"/>
              <a:t> </a:t>
            </a:r>
            <a:r>
              <a:rPr lang="cs-CZ" dirty="0" err="1" smtClean="0"/>
              <a:t>start</a:t>
            </a:r>
            <a:r>
              <a:rPr lang="cs-CZ" dirty="0" err="1">
                <a:solidFill>
                  <a:srgbClr val="FF0000"/>
                </a:solidFill>
              </a:rPr>
              <a:t>s</a:t>
            </a:r>
            <a:r>
              <a:rPr lang="cs-CZ" dirty="0" smtClean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6 </a:t>
            </a:r>
            <a:r>
              <a:rPr lang="cs-CZ" dirty="0" err="1"/>
              <a:t>o´clock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My </a:t>
            </a:r>
            <a:r>
              <a:rPr lang="cs-CZ" dirty="0" err="1" smtClean="0"/>
              <a:t>mum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err="1">
                <a:solidFill>
                  <a:srgbClr val="FF0000"/>
                </a:solidFill>
              </a:rPr>
              <a:t>s</a:t>
            </a:r>
            <a:r>
              <a:rPr lang="cs-CZ" dirty="0" smtClean="0"/>
              <a:t> </a:t>
            </a:r>
            <a:r>
              <a:rPr lang="cs-CZ" dirty="0" err="1"/>
              <a:t>books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924300" y="1412875"/>
            <a:ext cx="4176713" cy="4176713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Do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/>
              <a:t> he play </a:t>
            </a:r>
            <a:r>
              <a:rPr lang="cs-CZ" dirty="0" err="1" smtClean="0"/>
              <a:t>tennis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Do</a:t>
            </a:r>
            <a:r>
              <a:rPr lang="cs-CZ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 </a:t>
            </a:r>
            <a:r>
              <a:rPr lang="cs-CZ" dirty="0" err="1" smtClean="0"/>
              <a:t>Spanish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Do</a:t>
            </a:r>
            <a:r>
              <a:rPr lang="cs-CZ" dirty="0" err="1">
                <a:solidFill>
                  <a:srgbClr val="FF0000"/>
                </a:solidFill>
              </a:rPr>
              <a:t>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John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sports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Do</a:t>
            </a:r>
            <a:r>
              <a:rPr lang="cs-CZ" dirty="0" err="1">
                <a:solidFill>
                  <a:srgbClr val="FF0000"/>
                </a:solidFill>
              </a:rPr>
              <a:t>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Laura </a:t>
            </a:r>
            <a:r>
              <a:rPr lang="cs-CZ" dirty="0" err="1" smtClean="0"/>
              <a:t>have</a:t>
            </a:r>
            <a:r>
              <a:rPr lang="cs-CZ" dirty="0" smtClean="0"/>
              <a:t> PE on </a:t>
            </a:r>
            <a:r>
              <a:rPr lang="cs-CZ" dirty="0" err="1" smtClean="0"/>
              <a:t>Mondays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Do</a:t>
            </a:r>
            <a:r>
              <a:rPr lang="cs-CZ" dirty="0" err="1">
                <a:solidFill>
                  <a:srgbClr val="FF0000"/>
                </a:solidFill>
              </a:rPr>
              <a:t>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my </a:t>
            </a:r>
            <a:r>
              <a:rPr lang="cs-CZ" dirty="0" err="1" smtClean="0"/>
              <a:t>friend</a:t>
            </a:r>
            <a:r>
              <a:rPr lang="cs-CZ" dirty="0" smtClean="0"/>
              <a:t> start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6 </a:t>
            </a:r>
            <a:r>
              <a:rPr lang="cs-CZ" dirty="0" err="1" smtClean="0"/>
              <a:t>o´clock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Do</a:t>
            </a:r>
            <a:r>
              <a:rPr lang="cs-CZ" dirty="0" err="1">
                <a:solidFill>
                  <a:srgbClr val="FF0000"/>
                </a:solidFill>
              </a:rPr>
              <a:t>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my </a:t>
            </a:r>
            <a:r>
              <a:rPr lang="cs-CZ" dirty="0" err="1" smtClean="0"/>
              <a:t>mum</a:t>
            </a:r>
            <a:r>
              <a:rPr lang="cs-CZ" dirty="0" smtClean="0"/>
              <a:t>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188" y="5661025"/>
            <a:ext cx="6913562" cy="101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Co se stalo se „</a:t>
            </a:r>
            <a:r>
              <a:rPr lang="cs-CZ" sz="2000" dirty="0">
                <a:solidFill>
                  <a:schemeClr val="accent3"/>
                </a:solidFill>
              </a:rPr>
              <a:t>s</a:t>
            </a:r>
            <a:r>
              <a:rPr lang="cs-CZ" sz="2000" dirty="0"/>
              <a:t>“ u slovesa významového?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Zmizelo a přesunulo se jako „</a:t>
            </a:r>
            <a:r>
              <a:rPr lang="cs-CZ" sz="2000" dirty="0">
                <a:solidFill>
                  <a:schemeClr val="accent3"/>
                </a:solidFill>
              </a:rPr>
              <a:t>es</a:t>
            </a:r>
            <a:r>
              <a:rPr lang="cs-CZ" sz="2000" dirty="0"/>
              <a:t>“ ke slovíčku do – vzniklo </a:t>
            </a:r>
            <a:r>
              <a:rPr lang="cs-CZ" sz="2000" dirty="0" err="1"/>
              <a:t>do</a:t>
            </a:r>
            <a:r>
              <a:rPr lang="cs-CZ" sz="2000" dirty="0" err="1">
                <a:solidFill>
                  <a:schemeClr val="accent3"/>
                </a:solidFill>
              </a:rPr>
              <a:t>es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Doplň do otázek do nebo </a:t>
            </a:r>
            <a:r>
              <a:rPr lang="cs-CZ" dirty="0" err="1" smtClean="0"/>
              <a:t>does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…....you play ice-hockey?</a:t>
            </a:r>
          </a:p>
          <a:p>
            <a:r>
              <a:rPr lang="cs-CZ" smtClean="0"/>
              <a:t>……..Nick play the violin?</a:t>
            </a:r>
          </a:p>
          <a:p>
            <a:r>
              <a:rPr lang="cs-CZ" smtClean="0"/>
              <a:t>……..they speak French?</a:t>
            </a:r>
          </a:p>
          <a:p>
            <a:r>
              <a:rPr lang="cs-CZ" smtClean="0"/>
              <a:t>……..he speak English?</a:t>
            </a:r>
          </a:p>
          <a:p>
            <a:r>
              <a:rPr lang="cs-CZ" smtClean="0"/>
              <a:t>……..your sister speak any foreign languages?</a:t>
            </a:r>
          </a:p>
          <a:p>
            <a:r>
              <a:rPr lang="cs-CZ" smtClean="0"/>
              <a:t>……..your friends watch football?</a:t>
            </a:r>
          </a:p>
          <a:p>
            <a:r>
              <a:rPr lang="cs-CZ" smtClean="0"/>
              <a:t>………your dog like running?</a:t>
            </a:r>
          </a:p>
          <a:p>
            <a:r>
              <a:rPr lang="cs-CZ" smtClean="0"/>
              <a:t>………her brothers go to school?</a:t>
            </a:r>
          </a:p>
          <a:p>
            <a:r>
              <a:rPr lang="cs-CZ" smtClean="0"/>
              <a:t>………Lucy and Jack work in the hospital?</a:t>
            </a:r>
          </a:p>
          <a:p>
            <a:r>
              <a:rPr lang="cs-CZ" smtClean="0"/>
              <a:t>……..your grandma drive a car?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_____</a:t>
            </a:r>
            <a:r>
              <a:rPr lang="en-US" dirty="0"/>
              <a:t>  </a:t>
            </a:r>
            <a:r>
              <a:rPr lang="cs-CZ" dirty="0" smtClean="0"/>
              <a:t>Paul ____</a:t>
            </a:r>
            <a:r>
              <a:rPr lang="en-US" dirty="0" smtClean="0"/>
              <a:t> </a:t>
            </a:r>
            <a:r>
              <a:rPr lang="en-US" dirty="0"/>
              <a:t>to school every day</a:t>
            </a:r>
            <a:r>
              <a:rPr lang="en-US" dirty="0" smtClean="0"/>
              <a:t>?</a:t>
            </a:r>
            <a:r>
              <a:rPr lang="cs-CZ" dirty="0" smtClean="0"/>
              <a:t> (go) _______ </a:t>
            </a:r>
            <a:r>
              <a:rPr lang="en-US" dirty="0" smtClean="0"/>
              <a:t>Lisa </a:t>
            </a:r>
            <a:r>
              <a:rPr lang="cs-CZ" dirty="0" smtClean="0"/>
              <a:t>_____</a:t>
            </a:r>
            <a:r>
              <a:rPr lang="en-US" dirty="0" smtClean="0"/>
              <a:t> </a:t>
            </a:r>
            <a:r>
              <a:rPr lang="en-US" dirty="0"/>
              <a:t>pizza</a:t>
            </a:r>
            <a:r>
              <a:rPr lang="en-US" dirty="0" smtClean="0"/>
              <a:t>?</a:t>
            </a:r>
            <a:r>
              <a:rPr lang="cs-CZ" dirty="0" smtClean="0"/>
              <a:t> (</a:t>
            </a:r>
            <a:r>
              <a:rPr lang="cs-CZ" dirty="0" err="1" smtClean="0"/>
              <a:t>like</a:t>
            </a:r>
            <a:r>
              <a:rPr lang="cs-CZ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_____</a:t>
            </a:r>
            <a:r>
              <a:rPr lang="en-US" dirty="0"/>
              <a:t> farmers </a:t>
            </a:r>
            <a:r>
              <a:rPr lang="cs-CZ" dirty="0" smtClean="0"/>
              <a:t>____</a:t>
            </a:r>
            <a:r>
              <a:rPr lang="en-US" dirty="0" smtClean="0"/>
              <a:t> </a:t>
            </a:r>
            <a:r>
              <a:rPr lang="en-US" dirty="0"/>
              <a:t>rice</a:t>
            </a:r>
            <a:r>
              <a:rPr lang="en-US" dirty="0" smtClean="0"/>
              <a:t>?</a:t>
            </a:r>
            <a:r>
              <a:rPr lang="cs-CZ" dirty="0" smtClean="0"/>
              <a:t> (</a:t>
            </a:r>
            <a:r>
              <a:rPr lang="cs-CZ" dirty="0" err="1" smtClean="0"/>
              <a:t>grow</a:t>
            </a:r>
            <a:r>
              <a:rPr lang="cs-CZ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______</a:t>
            </a:r>
            <a:r>
              <a:rPr lang="en-US" dirty="0" smtClean="0"/>
              <a:t>he </a:t>
            </a:r>
            <a:r>
              <a:rPr lang="cs-CZ" dirty="0" smtClean="0"/>
              <a:t>_____</a:t>
            </a:r>
            <a:r>
              <a:rPr lang="en-US" dirty="0" smtClean="0"/>
              <a:t> </a:t>
            </a:r>
            <a:r>
              <a:rPr lang="en-US" dirty="0"/>
              <a:t>every morning</a:t>
            </a:r>
            <a:r>
              <a:rPr lang="en-US" dirty="0" smtClean="0"/>
              <a:t>?</a:t>
            </a:r>
            <a:r>
              <a:rPr lang="cs-CZ" dirty="0" smtClean="0"/>
              <a:t> (</a:t>
            </a:r>
            <a:r>
              <a:rPr lang="cs-CZ" dirty="0" err="1" smtClean="0"/>
              <a:t>swim</a:t>
            </a:r>
            <a:r>
              <a:rPr lang="cs-CZ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_____ </a:t>
            </a:r>
            <a:r>
              <a:rPr lang="en-US" dirty="0" smtClean="0"/>
              <a:t>he</a:t>
            </a:r>
            <a:r>
              <a:rPr lang="cs-CZ" dirty="0" smtClean="0"/>
              <a:t>_____</a:t>
            </a:r>
            <a:r>
              <a:rPr lang="en-US" dirty="0" smtClean="0"/>
              <a:t> </a:t>
            </a:r>
            <a:r>
              <a:rPr lang="en-US" dirty="0"/>
              <a:t>in an office</a:t>
            </a:r>
            <a:r>
              <a:rPr lang="en-US" dirty="0" smtClean="0"/>
              <a:t>?</a:t>
            </a:r>
            <a:r>
              <a:rPr lang="cs-CZ" dirty="0" smtClean="0"/>
              <a:t> (</a:t>
            </a:r>
            <a:r>
              <a:rPr lang="cs-CZ" dirty="0" err="1" smtClean="0"/>
              <a:t>work</a:t>
            </a:r>
            <a:r>
              <a:rPr lang="cs-CZ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_____</a:t>
            </a:r>
            <a:r>
              <a:rPr lang="en-US" dirty="0" smtClean="0"/>
              <a:t>the boys</a:t>
            </a:r>
            <a:r>
              <a:rPr lang="cs-CZ" dirty="0" smtClean="0"/>
              <a:t> ____ </a:t>
            </a:r>
            <a:r>
              <a:rPr lang="en-US" dirty="0" smtClean="0"/>
              <a:t>soda?</a:t>
            </a:r>
            <a:r>
              <a:rPr lang="cs-CZ" dirty="0" smtClean="0"/>
              <a:t> (drink)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_____</a:t>
            </a:r>
            <a:r>
              <a:rPr lang="en-US" dirty="0" smtClean="0"/>
              <a:t>it </a:t>
            </a:r>
            <a:r>
              <a:rPr lang="cs-CZ" dirty="0" smtClean="0"/>
              <a:t>____</a:t>
            </a:r>
            <a:r>
              <a:rPr lang="en-US" dirty="0" smtClean="0"/>
              <a:t>in </a:t>
            </a:r>
            <a:r>
              <a:rPr lang="en-US" dirty="0"/>
              <a:t>the sky</a:t>
            </a:r>
            <a:r>
              <a:rPr lang="en-US" dirty="0" smtClean="0"/>
              <a:t>?</a:t>
            </a:r>
            <a:r>
              <a:rPr lang="cs-CZ" dirty="0" smtClean="0"/>
              <a:t> (</a:t>
            </a:r>
            <a:r>
              <a:rPr lang="cs-CZ" dirty="0" err="1" smtClean="0"/>
              <a:t>fly</a:t>
            </a:r>
            <a:r>
              <a:rPr lang="cs-CZ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 _____</a:t>
            </a:r>
            <a:r>
              <a:rPr lang="en-US" dirty="0" smtClean="0"/>
              <a:t>his mother</a:t>
            </a:r>
            <a:r>
              <a:rPr lang="cs-CZ" dirty="0" smtClean="0"/>
              <a:t> ____</a:t>
            </a:r>
            <a:r>
              <a:rPr lang="en-US" dirty="0" smtClean="0"/>
              <a:t>him </a:t>
            </a:r>
            <a:r>
              <a:rPr lang="en-US" dirty="0"/>
              <a:t>some money</a:t>
            </a:r>
            <a:r>
              <a:rPr lang="en-US" dirty="0" smtClean="0"/>
              <a:t>?</a:t>
            </a:r>
            <a:r>
              <a:rPr lang="cs-CZ" dirty="0" smtClean="0"/>
              <a:t> (</a:t>
            </a:r>
            <a:r>
              <a:rPr lang="cs-CZ" dirty="0" err="1" smtClean="0"/>
              <a:t>give</a:t>
            </a:r>
            <a:r>
              <a:rPr lang="cs-CZ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____</a:t>
            </a:r>
            <a:r>
              <a:rPr lang="en-US" dirty="0"/>
              <a:t> the children </a:t>
            </a:r>
            <a:r>
              <a:rPr lang="cs-CZ" dirty="0" smtClean="0"/>
              <a:t>___</a:t>
            </a:r>
            <a:r>
              <a:rPr lang="en-US" dirty="0" smtClean="0"/>
              <a:t> </a:t>
            </a:r>
            <a:r>
              <a:rPr lang="en-US" dirty="0"/>
              <a:t>in the playground</a:t>
            </a:r>
            <a:r>
              <a:rPr lang="en-US" dirty="0" smtClean="0"/>
              <a:t>?</a:t>
            </a:r>
            <a:r>
              <a:rPr lang="cs-CZ" dirty="0" smtClean="0"/>
              <a:t> (play)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____</a:t>
            </a:r>
            <a:r>
              <a:rPr lang="en-US" dirty="0" smtClean="0"/>
              <a:t>the tiger</a:t>
            </a:r>
            <a:r>
              <a:rPr lang="cs-CZ" dirty="0" smtClean="0"/>
              <a:t> ____</a:t>
            </a:r>
            <a:r>
              <a:rPr lang="en-US" dirty="0" smtClean="0"/>
              <a:t> fast</a:t>
            </a:r>
            <a:r>
              <a:rPr lang="cs-CZ" dirty="0" smtClean="0"/>
              <a:t>? (run)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475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Utvoř otázky s tázacími výrazy dle příkladu: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You play tennis.(Where) </a:t>
            </a:r>
          </a:p>
          <a:p>
            <a:r>
              <a:rPr lang="cs-CZ" smtClean="0"/>
              <a:t>Where do you play tennis?</a:t>
            </a:r>
          </a:p>
          <a:p>
            <a:r>
              <a:rPr lang="cs-CZ" smtClean="0"/>
              <a:t>They speak English. (When)         </a:t>
            </a:r>
          </a:p>
          <a:p>
            <a:r>
              <a:rPr lang="cs-CZ" smtClean="0"/>
              <a:t>When do they speak English?</a:t>
            </a:r>
          </a:p>
          <a:p>
            <a:r>
              <a:rPr lang="cs-CZ" smtClean="0"/>
              <a:t>She watches TV. (What time)                 </a:t>
            </a:r>
          </a:p>
          <a:p>
            <a:r>
              <a:rPr lang="cs-CZ" smtClean="0"/>
              <a:t>What time does she watch TV?</a:t>
            </a:r>
          </a:p>
          <a:p>
            <a:r>
              <a:rPr lang="cs-CZ" smtClean="0"/>
              <a:t>Your friend goes to school. (How)            </a:t>
            </a:r>
          </a:p>
          <a:p>
            <a:r>
              <a:rPr lang="cs-CZ" smtClean="0"/>
              <a:t>How does your friend go to school?</a:t>
            </a:r>
          </a:p>
          <a:p>
            <a:r>
              <a:rPr lang="cs-CZ" smtClean="0"/>
              <a:t>Children read this book. (Why)                </a:t>
            </a:r>
          </a:p>
          <a:p>
            <a:r>
              <a:rPr lang="cs-CZ" smtClean="0"/>
              <a:t>Why do children read this book?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Uspořádej slova ve větách, utvoř otázky: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does</a:t>
            </a:r>
            <a:r>
              <a:rPr lang="cs-CZ" dirty="0" smtClean="0"/>
              <a:t>/</a:t>
            </a:r>
            <a:r>
              <a:rPr lang="cs-CZ" dirty="0" err="1" smtClean="0"/>
              <a:t>finish</a:t>
            </a:r>
            <a:r>
              <a:rPr lang="cs-CZ" dirty="0" smtClean="0"/>
              <a:t>/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/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y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uncle</a:t>
            </a:r>
            <a:r>
              <a:rPr lang="cs-CZ" dirty="0" smtClean="0"/>
              <a:t>/</a:t>
            </a:r>
            <a:r>
              <a:rPr lang="cs-CZ" dirty="0" err="1" smtClean="0"/>
              <a:t>does</a:t>
            </a:r>
            <a:r>
              <a:rPr lang="cs-CZ" dirty="0" smtClean="0"/>
              <a:t> /live/ </a:t>
            </a:r>
            <a:r>
              <a:rPr lang="cs-CZ" dirty="0" err="1" smtClean="0"/>
              <a:t>where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s</a:t>
            </a:r>
            <a:r>
              <a:rPr lang="cs-CZ" dirty="0" err="1" smtClean="0"/>
              <a:t>peak</a:t>
            </a:r>
            <a:r>
              <a:rPr lang="cs-CZ" dirty="0" smtClean="0"/>
              <a:t>/</a:t>
            </a:r>
            <a:r>
              <a:rPr lang="cs-CZ" dirty="0" err="1" smtClean="0"/>
              <a:t>you</a:t>
            </a:r>
            <a:r>
              <a:rPr lang="cs-CZ" dirty="0" smtClean="0"/>
              <a:t>/do/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dogs</a:t>
            </a:r>
            <a:r>
              <a:rPr lang="cs-CZ" dirty="0" smtClean="0"/>
              <a:t>/</a:t>
            </a:r>
            <a:r>
              <a:rPr lang="cs-CZ" dirty="0" err="1" smtClean="0"/>
              <a:t>you</a:t>
            </a:r>
            <a:r>
              <a:rPr lang="cs-CZ" dirty="0" smtClean="0"/>
              <a:t>/</a:t>
            </a:r>
            <a:r>
              <a:rPr lang="cs-CZ" dirty="0" err="1" smtClean="0"/>
              <a:t>why</a:t>
            </a:r>
            <a:r>
              <a:rPr lang="cs-CZ" dirty="0" smtClean="0"/>
              <a:t>/</a:t>
            </a:r>
            <a:r>
              <a:rPr lang="cs-CZ" dirty="0" err="1" smtClean="0"/>
              <a:t>like</a:t>
            </a:r>
            <a:r>
              <a:rPr lang="cs-CZ" dirty="0" smtClean="0"/>
              <a:t>/do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/>
              <a:t>s</a:t>
            </a:r>
            <a:r>
              <a:rPr lang="cs-CZ" dirty="0" err="1" smtClean="0"/>
              <a:t>ummer</a:t>
            </a:r>
            <a:r>
              <a:rPr lang="cs-CZ" dirty="0" smtClean="0"/>
              <a:t>/start/ </a:t>
            </a:r>
            <a:r>
              <a:rPr lang="cs-CZ" dirty="0" err="1" smtClean="0"/>
              <a:t>when</a:t>
            </a:r>
            <a:r>
              <a:rPr lang="cs-CZ" dirty="0" smtClean="0"/>
              <a:t>/</a:t>
            </a:r>
            <a:r>
              <a:rPr lang="cs-CZ" dirty="0" err="1" smtClean="0"/>
              <a:t>does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finish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uncle</a:t>
            </a:r>
            <a:r>
              <a:rPr lang="cs-CZ" dirty="0" smtClean="0"/>
              <a:t> live?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speak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dogs</a:t>
            </a:r>
            <a:r>
              <a:rPr lang="cs-CZ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summer</a:t>
            </a:r>
            <a:r>
              <a:rPr lang="cs-CZ" dirty="0" smtClean="0"/>
              <a:t> start?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Slůvko „do“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50593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Slůvko „do“ neznamená nic, nepřekládá se.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Jeho význam je jen mluvnický, říká nám, že se jedná o otázku.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Stojí první ještě před podmětem věty (Kdo? Co?) a významovým slovesem.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JAKO PRVNÍ SLOVESO ve větě na sebe PŘEBÍRÁ VŠECHNY MLUVNICKÉ VÝZNAMY (osobu, číslo, čas):                                     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dance</a:t>
            </a:r>
            <a:r>
              <a:rPr lang="cs-CZ" dirty="0"/>
              <a:t>? – </a:t>
            </a:r>
            <a:r>
              <a:rPr lang="cs-CZ" dirty="0" err="1"/>
              <a:t>Do</a:t>
            </a:r>
            <a:r>
              <a:rPr lang="cs-CZ" dirty="0" err="1">
                <a:solidFill>
                  <a:srgbClr val="FF0000"/>
                </a:solidFill>
              </a:rPr>
              <a:t>es</a:t>
            </a:r>
            <a:r>
              <a:rPr lang="cs-CZ" dirty="0"/>
              <a:t>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dance</a:t>
            </a:r>
            <a:r>
              <a:rPr lang="cs-CZ" dirty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Ve třetí osobě čísla jednotného má tvar </a:t>
            </a:r>
            <a:r>
              <a:rPr lang="cs-CZ" dirty="0" err="1">
                <a:solidFill>
                  <a:srgbClr val="FF0000"/>
                </a:solidFill>
              </a:rPr>
              <a:t>does</a:t>
            </a:r>
            <a:r>
              <a:rPr lang="cs-CZ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„Předběhnout“ ho ve větě může jen tázací výraz (</a:t>
            </a:r>
            <a:r>
              <a:rPr lang="cs-CZ" dirty="0" err="1"/>
              <a:t>Who</a:t>
            </a:r>
            <a:r>
              <a:rPr lang="cs-CZ" dirty="0"/>
              <a:t>, </a:t>
            </a:r>
            <a:r>
              <a:rPr lang="cs-CZ" dirty="0" err="1"/>
              <a:t>When</a:t>
            </a:r>
            <a:r>
              <a:rPr lang="cs-CZ" dirty="0"/>
              <a:t>, </a:t>
            </a:r>
            <a:r>
              <a:rPr lang="cs-CZ" dirty="0" err="1"/>
              <a:t>Why</a:t>
            </a:r>
            <a:r>
              <a:rPr lang="cs-CZ" dirty="0"/>
              <a:t>, </a:t>
            </a:r>
            <a:r>
              <a:rPr lang="cs-CZ" dirty="0" err="1"/>
              <a:t>Where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, </a:t>
            </a:r>
            <a:r>
              <a:rPr lang="cs-CZ" dirty="0" err="1"/>
              <a:t>How</a:t>
            </a:r>
            <a:r>
              <a:rPr lang="cs-CZ" dirty="0"/>
              <a:t>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</TotalTime>
  <Words>666</Words>
  <Application>Microsoft Office PowerPoint</Application>
  <PresentationFormat>Předvádění na obrazovce (4:3)</PresentationFormat>
  <Paragraphs>124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2</vt:lpstr>
      <vt:lpstr>Bohatý</vt:lpstr>
      <vt:lpstr>Present SIMPLE 3  questions</vt:lpstr>
      <vt:lpstr>Porovnejte kladnou větu s otázkou. Čím se liší?</vt:lpstr>
      <vt:lpstr>Utvořte otázky:</vt:lpstr>
      <vt:lpstr>Utvoř otázky ve 3.os.č.j. dle vzoru:      </vt:lpstr>
      <vt:lpstr>Doplň do otázek do nebo does:</vt:lpstr>
      <vt:lpstr>Complete the questions</vt:lpstr>
      <vt:lpstr>Utvoř otázky s tázacími výrazy dle příkladu:</vt:lpstr>
      <vt:lpstr>Uspořádej slova ve větách, utvoř otázky:</vt:lpstr>
      <vt:lpstr>Slůvko „do“</vt:lpstr>
      <vt:lpstr>Shrňme si znalosti - odpověz: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Andrea Leskotová</dc:creator>
  <cp:lastModifiedBy>ucitel</cp:lastModifiedBy>
  <cp:revision>20</cp:revision>
  <dcterms:created xsi:type="dcterms:W3CDTF">2013-10-22T20:16:20Z</dcterms:created>
  <dcterms:modified xsi:type="dcterms:W3CDTF">2018-10-26T05:13:15Z</dcterms:modified>
</cp:coreProperties>
</file>